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21"/>
  </p:notesMasterIdLst>
  <p:sldIdLst>
    <p:sldId id="256" r:id="rId2"/>
    <p:sldId id="257" r:id="rId3"/>
    <p:sldId id="265" r:id="rId4"/>
    <p:sldId id="266" r:id="rId5"/>
    <p:sldId id="258" r:id="rId6"/>
    <p:sldId id="259" r:id="rId7"/>
    <p:sldId id="260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62" r:id="rId17"/>
    <p:sldId id="263" r:id="rId18"/>
    <p:sldId id="264" r:id="rId19"/>
    <p:sldId id="275" r:id="rId2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F89EB-C401-405D-95B0-F186DB8191C8}">
          <p14:sldIdLst>
            <p14:sldId id="256"/>
            <p14:sldId id="257"/>
            <p14:sldId id="265"/>
            <p14:sldId id="266"/>
            <p14:sldId id="258"/>
            <p14:sldId id="259"/>
            <p14:sldId id="260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62"/>
            <p14:sldId id="263"/>
            <p14:sldId id="26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48AD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312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82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4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29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90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16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1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55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78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22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94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DB32B-2A12-4C66-BC04-E10396320CF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89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65FE4-D52F-93A2-4F09-7D7DCAFB9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A17F5-292D-F8B7-578C-ED319DFFE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30D8A-3986-F01B-714B-1E1EDD045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F14D-F8AF-48AF-B248-6C535C23B6D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FF221-245D-1847-0BE2-3311BDA03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75A0F-FF52-2E52-A97A-2EBF8004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500C-8469-4AC3-BE70-F6F7F868A7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49697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E6184-60BB-1D53-FBD7-3F20AB30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332D0-C80C-E472-CF74-8D782718E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09062-FCFC-FA07-0EA6-06F12B76F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F14D-F8AF-48AF-B248-6C535C23B6D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F7400-1939-278C-A6B0-5E1427241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52E3B-295C-1F7F-0349-E162EF4E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500C-8469-4AC3-BE70-F6F7F868A7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3553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40A411-1530-562F-D83C-493F8781A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8AD2F-7D61-3A6C-5588-4CEF46D56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284AB-95E7-807C-1313-9754E301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F14D-F8AF-48AF-B248-6C535C23B6D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5E912-0182-B8F8-D532-0A88BCADC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8012A-65E3-0B26-141B-1883B3E0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500C-8469-4AC3-BE70-F6F7F868A7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0947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326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B3B5-3C4F-A134-C1B5-D233B2FE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A6CBD-B2A1-77B8-1592-F9C94F30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BB3EE-1B76-ADD2-93B2-559D9946D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F14D-F8AF-48AF-B248-6C535C23B6D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B8365-13F8-6AD7-6957-0E394B3E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08641-06E4-3407-E5DC-388AE8363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500C-8469-4AC3-BE70-F6F7F868A7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6828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B3E9-F95C-4706-54CC-E59FD71D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B3009-862A-F7F0-D5FF-AC3C54E07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AE418-FCFB-FCA5-CD73-E04A3BC9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F14D-F8AF-48AF-B248-6C535C23B6D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6E265-95CB-8C19-54AC-5B72B605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5E41-DD75-95B4-92DC-70BCD36D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500C-8469-4AC3-BE70-F6F7F868A7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790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BF42-B756-1CAF-4E02-6170B7A9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B9ED-3211-8ED9-C9F6-FDDF8FC11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E8F13D-2926-3F55-D937-9DB0688B0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A4DF-489F-7A8C-45DB-0E6507DBB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F14D-F8AF-48AF-B248-6C535C23B6D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9B855-89A7-CB64-44AC-2022A1A4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9CF12-3C67-2B75-AE2B-D35871444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500C-8469-4AC3-BE70-F6F7F868A7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73916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87ED7-BBB0-3CDB-1C06-C702DBEFA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85F2A-F914-C61D-30A5-43D3C5635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D62A1-B324-9ECB-C467-F0A0243FC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49746-6A7D-5A23-CF3A-916681845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5AE01-AB30-71FC-4118-388C734E0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A49E7-9F22-0F0E-D533-100293764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F14D-F8AF-48AF-B248-6C535C23B6D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EAC532-F5FB-C05E-21FC-18A1F8B7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43A63-1E18-875C-5D32-001B6A8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500C-8469-4AC3-BE70-F6F7F868A7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721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DC63B-206D-B078-31F7-07BE9B11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A7BFB9-5249-575F-31EF-7A4FEC662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F14D-F8AF-48AF-B248-6C535C23B6D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95B66-990E-D3C7-37EA-B40FB625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67306-0840-2315-0246-FBE66B4A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500C-8469-4AC3-BE70-F6F7F868A7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3592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73585-B065-481F-27E4-B6D2B705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87B7-EFAB-461B-80C1-DEE347BAB60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FDD65-3B8D-4C10-D2CA-73F8E1C5C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F623A-D5B6-75F9-09CB-C21B6932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F86-4C0C-4DA1-9E29-E35AC9C4BF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832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EECAA-C41A-9236-1606-F7535FFD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6E1EE-E759-B552-BD2C-385A6ECCD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63D36-7857-8779-F890-FF0B810D5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DA90E-4194-BBD8-5895-99BA33877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F14D-F8AF-48AF-B248-6C535C23B6D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5A8CA-C518-8547-CF5B-5728EDD2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89990-7A0A-DB6F-CB52-65D4642B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500C-8469-4AC3-BE70-F6F7F868A7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36686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3B4F-2B3B-38F1-991C-1F11C2931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518546-E171-F134-AFC2-702FD7B347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6A975-9072-0EAA-396E-CF0633D69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64C87-8270-0308-37AB-543DC246F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F14D-F8AF-48AF-B248-6C535C23B6D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D2AEE-3565-E070-EB27-224E628B9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3E7FE-8D18-BB9B-B94F-34CBADA2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500C-8469-4AC3-BE70-F6F7F868A7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56811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2179FC-6BB0-FE2E-7327-6AEC1BA1E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6A7FF-CB70-35D3-28AF-5CD678E82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64781-726C-DEBA-71E3-7116EE231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AF14D-F8AF-48AF-B248-6C535C23B6D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585F9-723A-DF5B-0DCF-16E565F6B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4BB2E-6432-F669-9623-20F262D49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3500C-8469-4AC3-BE70-F6F7F868A7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20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94278"/>
            <a:ext cx="7898819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kern="0" spc="-18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Face Emotion Recognition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08574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Uncover the power of non-verbal communication through computer-based emotion recognition.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33199" y="5063133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299686" y="5694743"/>
            <a:ext cx="6437545" cy="21731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dirty="0">
                <a:solidFill>
                  <a:srgbClr val="6648AD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by Kirti vardhan singh(210301120137)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dirty="0">
                <a:solidFill>
                  <a:srgbClr val="6648AD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    </a:t>
            </a:r>
            <a:endParaRPr lang="en-US" sz="2187" dirty="0">
              <a:solidFill>
                <a:srgbClr val="6648AD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dirty="0">
                <a:solidFill>
                  <a:srgbClr val="6648AD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    </a:t>
            </a:r>
          </a:p>
          <a:p>
            <a:pPr marL="0" indent="0" algn="l">
              <a:lnSpc>
                <a:spcPts val="3062"/>
              </a:lnSpc>
              <a:buNone/>
            </a:pPr>
            <a:endParaRPr lang="en-US" sz="2187" dirty="0">
              <a:solidFill>
                <a:srgbClr val="6648A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53229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</a:rPr>
              <a:t>Dataset Description</a:t>
            </a:r>
            <a:endParaRPr lang="en-US" sz="4374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D921C-D1CD-A936-AC33-B9E7EF5EA7A8}"/>
              </a:ext>
            </a:extLst>
          </p:cNvPr>
          <p:cNvSpPr txBox="1"/>
          <p:nvPr/>
        </p:nvSpPr>
        <p:spPr>
          <a:xfrm>
            <a:off x="1472083" y="1467064"/>
            <a:ext cx="49402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90" indent="-57159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files:35,887 images</a:t>
            </a:r>
          </a:p>
          <a:p>
            <a:pPr marL="571590" indent="-57159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files:28,821 images</a:t>
            </a:r>
          </a:p>
          <a:p>
            <a:pPr marL="571590" indent="-57159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files:7,066 images</a:t>
            </a:r>
          </a:p>
          <a:p>
            <a:pPr marL="571590" indent="-57159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Angry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images:4953</a:t>
            </a:r>
          </a:p>
          <a:p>
            <a:pPr marL="571590" indent="-57159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Disgust 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images:547</a:t>
            </a:r>
          </a:p>
          <a:p>
            <a:pPr marL="571590" indent="-57159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Fear 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images:5121</a:t>
            </a:r>
          </a:p>
          <a:p>
            <a:pPr marL="571590" indent="-57159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Happy 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images:8989</a:t>
            </a:r>
          </a:p>
          <a:p>
            <a:pPr marL="571590" indent="-57159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 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images:6198</a:t>
            </a:r>
          </a:p>
          <a:p>
            <a:pPr marL="571590" indent="-57159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Sad 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images:6077</a:t>
            </a:r>
          </a:p>
          <a:p>
            <a:pPr marL="571590" indent="-57159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Surprise images:4002</a:t>
            </a:r>
          </a:p>
          <a:p>
            <a:pPr marL="571590" indent="-57159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of datasets: 140 Mb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F3622-A965-7F7A-2950-8A7575BB4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988" y="1631406"/>
            <a:ext cx="6296904" cy="1991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FCEC1E-4025-89A2-DC36-B834CE237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988" y="3740598"/>
            <a:ext cx="6258798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06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2" y="532294"/>
            <a:ext cx="63624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</a:rPr>
              <a:t>Dataset Description(Sample)</a:t>
            </a:r>
            <a:endParaRPr lang="en-US" sz="437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E8CC6-22B7-3621-9484-480B2EDF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876" y="1748634"/>
            <a:ext cx="2209916" cy="2176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4E34AE-3FAA-F135-E04D-FD2DAAE6A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284" y="1727157"/>
            <a:ext cx="2209916" cy="2219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57DF0D-903A-BEAF-7422-DF9FB46C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060" y="1712955"/>
            <a:ext cx="2209916" cy="22475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FE5B83-28EE-A611-D97B-61183A580A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6836" y="1699635"/>
            <a:ext cx="2209916" cy="22252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2C7488-666B-4489-1071-572BDE4AC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1860" y="4951926"/>
            <a:ext cx="2209916" cy="22720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D2DBDB-2F15-4EFA-05BC-9228D0355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5755" y="4951925"/>
            <a:ext cx="2133146" cy="22720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05DADB-6581-2204-369E-F8528CC466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2880" y="4962620"/>
            <a:ext cx="2209916" cy="2222401"/>
          </a:xfrm>
          <a:prstGeom prst="rect">
            <a:avLst/>
          </a:prstGeom>
        </p:spPr>
      </p:pic>
      <p:sp>
        <p:nvSpPr>
          <p:cNvPr id="22" name="Shape 3">
            <a:extLst>
              <a:ext uri="{FF2B5EF4-FFF2-40B4-BE49-F238E27FC236}">
                <a16:creationId xmlns:a16="http://schemas.microsoft.com/office/drawing/2014/main" id="{D142D9F2-F2D4-2057-7649-43E8744ABBAD}"/>
              </a:ext>
            </a:extLst>
          </p:cNvPr>
          <p:cNvSpPr/>
          <p:nvPr/>
        </p:nvSpPr>
        <p:spPr>
          <a:xfrm>
            <a:off x="2236875" y="3960540"/>
            <a:ext cx="2209917" cy="615925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F9499118-BCDB-E6EB-A7EC-5AD1CEB6AF77}"/>
              </a:ext>
            </a:extLst>
          </p:cNvPr>
          <p:cNvSpPr/>
          <p:nvPr/>
        </p:nvSpPr>
        <p:spPr>
          <a:xfrm>
            <a:off x="5105283" y="3985811"/>
            <a:ext cx="2209917" cy="634609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4" name="Shape 3">
            <a:extLst>
              <a:ext uri="{FF2B5EF4-FFF2-40B4-BE49-F238E27FC236}">
                <a16:creationId xmlns:a16="http://schemas.microsoft.com/office/drawing/2014/main" id="{88FB3E4E-2A45-8863-3155-F22A4A3681C8}"/>
              </a:ext>
            </a:extLst>
          </p:cNvPr>
          <p:cNvSpPr/>
          <p:nvPr/>
        </p:nvSpPr>
        <p:spPr>
          <a:xfrm>
            <a:off x="8026060" y="3985810"/>
            <a:ext cx="2209917" cy="634609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5" name="Shape 3">
            <a:extLst>
              <a:ext uri="{FF2B5EF4-FFF2-40B4-BE49-F238E27FC236}">
                <a16:creationId xmlns:a16="http://schemas.microsoft.com/office/drawing/2014/main" id="{CBCCCE72-3748-DCD2-82FC-4BFBAF94395D}"/>
              </a:ext>
            </a:extLst>
          </p:cNvPr>
          <p:cNvSpPr/>
          <p:nvPr/>
        </p:nvSpPr>
        <p:spPr>
          <a:xfrm>
            <a:off x="10946836" y="3985811"/>
            <a:ext cx="2209917" cy="634609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6" name="Shape 3">
            <a:extLst>
              <a:ext uri="{FF2B5EF4-FFF2-40B4-BE49-F238E27FC236}">
                <a16:creationId xmlns:a16="http://schemas.microsoft.com/office/drawing/2014/main" id="{9797C3CF-F8D9-1034-BBC8-2C34D0A5FC05}"/>
              </a:ext>
            </a:extLst>
          </p:cNvPr>
          <p:cNvSpPr/>
          <p:nvPr/>
        </p:nvSpPr>
        <p:spPr>
          <a:xfrm>
            <a:off x="3601859" y="7238214"/>
            <a:ext cx="2209917" cy="634609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7" name="Shape 3">
            <a:extLst>
              <a:ext uri="{FF2B5EF4-FFF2-40B4-BE49-F238E27FC236}">
                <a16:creationId xmlns:a16="http://schemas.microsoft.com/office/drawing/2014/main" id="{E4446029-01DD-9AF9-6FB5-341153B7FC52}"/>
              </a:ext>
            </a:extLst>
          </p:cNvPr>
          <p:cNvSpPr/>
          <p:nvPr/>
        </p:nvSpPr>
        <p:spPr>
          <a:xfrm>
            <a:off x="6567369" y="7238212"/>
            <a:ext cx="2209917" cy="634609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8" name="Shape 3">
            <a:extLst>
              <a:ext uri="{FF2B5EF4-FFF2-40B4-BE49-F238E27FC236}">
                <a16:creationId xmlns:a16="http://schemas.microsoft.com/office/drawing/2014/main" id="{08290CF7-B0D1-5B60-295F-57BB038F3B70}"/>
              </a:ext>
            </a:extLst>
          </p:cNvPr>
          <p:cNvSpPr/>
          <p:nvPr/>
        </p:nvSpPr>
        <p:spPr>
          <a:xfrm>
            <a:off x="9571265" y="7186062"/>
            <a:ext cx="2209917" cy="634609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4B5402-6628-DA36-463B-947CEA57C116}"/>
              </a:ext>
            </a:extLst>
          </p:cNvPr>
          <p:cNvSpPr txBox="1"/>
          <p:nvPr/>
        </p:nvSpPr>
        <p:spPr>
          <a:xfrm>
            <a:off x="8026059" y="4080075"/>
            <a:ext cx="2209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70C0"/>
                </a:solidFill>
              </a:rPr>
              <a:t>Fear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92A8A4-766C-D389-53A5-1D08FE68A880}"/>
              </a:ext>
            </a:extLst>
          </p:cNvPr>
          <p:cNvSpPr txBox="1"/>
          <p:nvPr/>
        </p:nvSpPr>
        <p:spPr>
          <a:xfrm>
            <a:off x="5105284" y="4060011"/>
            <a:ext cx="2209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70C0"/>
                </a:solidFill>
              </a:rPr>
              <a:t>Disgust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E99EA5-FE5A-F53A-1776-F97D346A28E7}"/>
              </a:ext>
            </a:extLst>
          </p:cNvPr>
          <p:cNvSpPr txBox="1"/>
          <p:nvPr/>
        </p:nvSpPr>
        <p:spPr>
          <a:xfrm>
            <a:off x="2210691" y="4032729"/>
            <a:ext cx="2209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70C0"/>
                </a:solidFill>
              </a:rPr>
              <a:t>Angry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185092-C9E1-216E-9D01-CB5D7BD2A9DE}"/>
              </a:ext>
            </a:extLst>
          </p:cNvPr>
          <p:cNvSpPr txBox="1"/>
          <p:nvPr/>
        </p:nvSpPr>
        <p:spPr>
          <a:xfrm>
            <a:off x="10946837" y="4052459"/>
            <a:ext cx="2209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70C0"/>
                </a:solidFill>
              </a:rPr>
              <a:t>Happy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659E9B-1C1B-BA2A-C7AD-01E57D60D8D4}"/>
              </a:ext>
            </a:extLst>
          </p:cNvPr>
          <p:cNvSpPr txBox="1"/>
          <p:nvPr/>
        </p:nvSpPr>
        <p:spPr>
          <a:xfrm>
            <a:off x="3607054" y="7272533"/>
            <a:ext cx="2209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70C0"/>
                </a:solidFill>
              </a:rPr>
              <a:t>Neutral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7A1EBD-BF01-1213-DE51-C5DA24761C60}"/>
              </a:ext>
            </a:extLst>
          </p:cNvPr>
          <p:cNvSpPr txBox="1"/>
          <p:nvPr/>
        </p:nvSpPr>
        <p:spPr>
          <a:xfrm>
            <a:off x="6562175" y="7323988"/>
            <a:ext cx="2209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70C0"/>
                </a:solidFill>
              </a:rPr>
              <a:t>Sad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631640-8121-3F91-43CC-2EA02E6E44A5}"/>
              </a:ext>
            </a:extLst>
          </p:cNvPr>
          <p:cNvSpPr txBox="1"/>
          <p:nvPr/>
        </p:nvSpPr>
        <p:spPr>
          <a:xfrm>
            <a:off x="9631974" y="7286707"/>
            <a:ext cx="2209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70C0"/>
                </a:solidFill>
              </a:rPr>
              <a:t>Surprise</a:t>
            </a:r>
          </a:p>
        </p:txBody>
      </p:sp>
    </p:spTree>
    <p:extLst>
      <p:ext uri="{BB962C8B-B14F-4D97-AF65-F5344CB8AC3E}">
        <p14:creationId xmlns:p14="http://schemas.microsoft.com/office/powerpoint/2010/main" val="900746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037993" y="53229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</a:rPr>
              <a:t>Result and Discussion</a:t>
            </a:r>
            <a:endParaRPr lang="en-US" sz="4374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F279B5-3B33-D4F3-ECAF-17DBFF90B2FB}"/>
              </a:ext>
            </a:extLst>
          </p:cNvPr>
          <p:cNvSpPr txBox="1"/>
          <p:nvPr/>
        </p:nvSpPr>
        <p:spPr>
          <a:xfrm>
            <a:off x="844952" y="3884421"/>
            <a:ext cx="13241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rgbClr val="6648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 was trained by using variants of above layers mentioned in model building and by varying hyperparameters. The best model was able to achieve 65% of validation accuracy.</a:t>
            </a:r>
            <a:endParaRPr lang="en-IN" sz="2400" dirty="0">
              <a:solidFill>
                <a:srgbClr val="6648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3D01FC-41D8-C007-9CA8-37990090E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875" y="1983493"/>
            <a:ext cx="11812649" cy="666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70E67-B129-9D6A-6145-1BD128DC6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875" y="2728379"/>
            <a:ext cx="8859486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2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037993" y="53229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</a:rPr>
              <a:t>Result and Discussion</a:t>
            </a:r>
            <a:endParaRPr lang="en-US" sz="437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79CBA9-0D35-11C1-2855-021FE4172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02" y="2001978"/>
            <a:ext cx="11793596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75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1317438" y="570626"/>
            <a:ext cx="92232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</a:rPr>
              <a:t>Result and Discussion(Images and Videos)</a:t>
            </a:r>
            <a:endParaRPr lang="en-US" sz="437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0F212-C5D1-EC6E-E68F-AA5AD26D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10" y="1835625"/>
            <a:ext cx="2808700" cy="27690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0B36AB-DBE5-BD09-159B-58A3E6704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711" y="1835625"/>
            <a:ext cx="3134162" cy="276902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61F3368-1B0A-1F19-80B2-97D48889F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296" y="2004499"/>
            <a:ext cx="3240939" cy="26036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C700E35-3C3F-C6C6-8946-5DB12A738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2848" y="2001020"/>
            <a:ext cx="3240939" cy="260363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5ED6142-3584-9954-E784-E477664DC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0746" y="5150224"/>
            <a:ext cx="3604803" cy="25338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361E6A-9776-812D-BD52-F02F96BEE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5726" y="5080395"/>
            <a:ext cx="3420738" cy="260363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FE14B85-4F92-6980-5407-0620BF61C4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2769" y="4846005"/>
            <a:ext cx="3325023" cy="28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72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1679179" y="416548"/>
            <a:ext cx="70829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</a:rPr>
              <a:t>Result and Discussion(Webcam)</a:t>
            </a:r>
            <a:endParaRPr lang="en-US" sz="437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DFDD3E-05E6-15C2-7413-5C829156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3" y="1545453"/>
            <a:ext cx="3308109" cy="2692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BF78A3-86D1-EF06-080B-92F232E65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182" y="1545453"/>
            <a:ext cx="3328817" cy="2692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E49012-F5E7-3C1F-6513-093593A77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919" y="1545453"/>
            <a:ext cx="3380553" cy="26925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4DF2DF-92FD-B7FB-EB17-4CDD78F18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9392" y="1545453"/>
            <a:ext cx="3368878" cy="26925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F8A97-913A-1865-DF4C-5BEE0B619E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7254" y="4672535"/>
            <a:ext cx="3519737" cy="28043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6F83B1-C54F-C822-E29F-347518B28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143" y="4672534"/>
            <a:ext cx="3529711" cy="28043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ECAB59-2A55-03B7-54A6-77A9FC7105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5722" y="4672535"/>
            <a:ext cx="3561023" cy="280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6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05633"/>
            <a:ext cx="86763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Applications in Various Industries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344347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121944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Business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602361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Emotion detection for improved customer service and targeted marketing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81" y="3344347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59881" y="4121944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Healthcare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759881" y="4602361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Monitor patient mental health and provide personalized treatment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3344347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4121944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Education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4602361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Enhance learning experiences and provide emotional support for students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3656" y="3344347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03656" y="4121944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Robotics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203656" y="4602361"/>
            <a:ext cx="238875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Enable social robots to better understand and respond to human emotions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979063"/>
            <a:ext cx="579584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Ethical Considerations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675001" y="4006691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Privacy concerns: Protecting user data and consent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75001" y="4450913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Bias in algorithms: Ensuring fair and unbiased model predictions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75001" y="4895136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Transparency and accountability: Explain model decisions to users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103114"/>
            <a:ext cx="84858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Future Trends and Developments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144310" y="2130743"/>
            <a:ext cx="44410" cy="4995624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253204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23043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03769" y="2346008"/>
            <a:ext cx="12537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2352913"/>
            <a:ext cx="300394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Multimodal Interaction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283333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Combining facial recognition, voice, and body language for more natural interfaces.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74360" y="4203740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Personalization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469106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Customized emotion models tailored to individual users and contexts.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18" name="Shape 15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71622" y="5706070"/>
            <a:ext cx="18966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388513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Edge Computing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2388513" y="619339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Emotion AI running directly on devices for real-time, privacy-preserving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1317438" y="570626"/>
            <a:ext cx="92232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D638D4-1107-8F28-DD45-E9AAFF23AB6A}"/>
              </a:ext>
            </a:extLst>
          </p:cNvPr>
          <p:cNvSpPr/>
          <p:nvPr/>
        </p:nvSpPr>
        <p:spPr>
          <a:xfrm>
            <a:off x="3047772" y="1835625"/>
            <a:ext cx="7492949" cy="2948632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Wave2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  <a:reflection blurRad="6350" stA="55000" endA="50" endPos="85000" dir="5400000" sy="-10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58644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037993" y="1477223"/>
            <a:ext cx="23631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</a:rPr>
              <a:t>AGENDA</a:t>
            </a:r>
            <a:endParaRPr lang="en-US" sz="4374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6457D8-F424-52C3-34F6-F604BBC47A36}"/>
              </a:ext>
            </a:extLst>
          </p:cNvPr>
          <p:cNvSpPr txBox="1"/>
          <p:nvPr/>
        </p:nvSpPr>
        <p:spPr>
          <a:xfrm>
            <a:off x="2170444" y="6412792"/>
            <a:ext cx="3526972" cy="4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9" name="Shape 3">
            <a:extLst>
              <a:ext uri="{FF2B5EF4-FFF2-40B4-BE49-F238E27FC236}">
                <a16:creationId xmlns:a16="http://schemas.microsoft.com/office/drawing/2014/main" id="{D005347D-3A86-A13C-3DF0-48FB476884C1}"/>
              </a:ext>
            </a:extLst>
          </p:cNvPr>
          <p:cNvSpPr/>
          <p:nvPr/>
        </p:nvSpPr>
        <p:spPr>
          <a:xfrm>
            <a:off x="2170444" y="3231976"/>
            <a:ext cx="3663503" cy="766128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A5E238-D194-C8A2-571C-B4CF293B1020}"/>
              </a:ext>
            </a:extLst>
          </p:cNvPr>
          <p:cNvSpPr txBox="1"/>
          <p:nvPr/>
        </p:nvSpPr>
        <p:spPr>
          <a:xfrm>
            <a:off x="2170444" y="3353430"/>
            <a:ext cx="366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Introduction</a:t>
            </a:r>
          </a:p>
        </p:txBody>
      </p:sp>
      <p:sp>
        <p:nvSpPr>
          <p:cNvPr id="31" name="Shape 3">
            <a:extLst>
              <a:ext uri="{FF2B5EF4-FFF2-40B4-BE49-F238E27FC236}">
                <a16:creationId xmlns:a16="http://schemas.microsoft.com/office/drawing/2014/main" id="{97C2B6D7-A998-F995-8B01-594E882F55DD}"/>
              </a:ext>
            </a:extLst>
          </p:cNvPr>
          <p:cNvSpPr/>
          <p:nvPr/>
        </p:nvSpPr>
        <p:spPr>
          <a:xfrm>
            <a:off x="2170444" y="4504765"/>
            <a:ext cx="3663503" cy="766128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2EAC21-232D-51A9-039B-6652A3EB6390}"/>
              </a:ext>
            </a:extLst>
          </p:cNvPr>
          <p:cNvSpPr txBox="1"/>
          <p:nvPr/>
        </p:nvSpPr>
        <p:spPr>
          <a:xfrm>
            <a:off x="2170444" y="4622646"/>
            <a:ext cx="366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Proposed work</a:t>
            </a:r>
          </a:p>
        </p:txBody>
      </p:sp>
      <p:sp>
        <p:nvSpPr>
          <p:cNvPr id="33" name="Shape 3">
            <a:extLst>
              <a:ext uri="{FF2B5EF4-FFF2-40B4-BE49-F238E27FC236}">
                <a16:creationId xmlns:a16="http://schemas.microsoft.com/office/drawing/2014/main" id="{A60F6280-1FC4-EEE8-8BCD-B349F5AD17F3}"/>
              </a:ext>
            </a:extLst>
          </p:cNvPr>
          <p:cNvSpPr/>
          <p:nvPr/>
        </p:nvSpPr>
        <p:spPr>
          <a:xfrm>
            <a:off x="7668565" y="3229257"/>
            <a:ext cx="3663503" cy="766128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454A58-F267-0416-FBA3-D1B37818E904}"/>
              </a:ext>
            </a:extLst>
          </p:cNvPr>
          <p:cNvSpPr txBox="1"/>
          <p:nvPr/>
        </p:nvSpPr>
        <p:spPr>
          <a:xfrm>
            <a:off x="7668565" y="3344563"/>
            <a:ext cx="366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Result and Discussion</a:t>
            </a:r>
          </a:p>
        </p:txBody>
      </p:sp>
      <p:sp>
        <p:nvSpPr>
          <p:cNvPr id="35" name="Shape 3">
            <a:extLst>
              <a:ext uri="{FF2B5EF4-FFF2-40B4-BE49-F238E27FC236}">
                <a16:creationId xmlns:a16="http://schemas.microsoft.com/office/drawing/2014/main" id="{EA795074-94A1-6047-638F-26FB01A02C41}"/>
              </a:ext>
            </a:extLst>
          </p:cNvPr>
          <p:cNvSpPr/>
          <p:nvPr/>
        </p:nvSpPr>
        <p:spPr>
          <a:xfrm>
            <a:off x="7636743" y="4501192"/>
            <a:ext cx="3663503" cy="766128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08E8CA-0AA2-5F21-3646-0405503F2009}"/>
              </a:ext>
            </a:extLst>
          </p:cNvPr>
          <p:cNvSpPr txBox="1"/>
          <p:nvPr/>
        </p:nvSpPr>
        <p:spPr>
          <a:xfrm>
            <a:off x="7636742" y="4622646"/>
            <a:ext cx="366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Application</a:t>
            </a:r>
          </a:p>
        </p:txBody>
      </p:sp>
      <p:sp>
        <p:nvSpPr>
          <p:cNvPr id="37" name="Shape 3">
            <a:extLst>
              <a:ext uri="{FF2B5EF4-FFF2-40B4-BE49-F238E27FC236}">
                <a16:creationId xmlns:a16="http://schemas.microsoft.com/office/drawing/2014/main" id="{44EF8E98-9C17-8CD5-97E9-3C294E57F555}"/>
              </a:ext>
            </a:extLst>
          </p:cNvPr>
          <p:cNvSpPr/>
          <p:nvPr/>
        </p:nvSpPr>
        <p:spPr>
          <a:xfrm>
            <a:off x="2182168" y="5750519"/>
            <a:ext cx="3663503" cy="766128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D49FF6-1469-C145-2D32-5E0E0E63206A}"/>
              </a:ext>
            </a:extLst>
          </p:cNvPr>
          <p:cNvSpPr txBox="1"/>
          <p:nvPr/>
        </p:nvSpPr>
        <p:spPr>
          <a:xfrm>
            <a:off x="2182168" y="5868400"/>
            <a:ext cx="366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Block Diagram</a:t>
            </a:r>
          </a:p>
        </p:txBody>
      </p:sp>
      <p:sp>
        <p:nvSpPr>
          <p:cNvPr id="39" name="Shape 3">
            <a:extLst>
              <a:ext uri="{FF2B5EF4-FFF2-40B4-BE49-F238E27FC236}">
                <a16:creationId xmlns:a16="http://schemas.microsoft.com/office/drawing/2014/main" id="{E171BEA4-3B64-CFA7-2C31-40A2E862EC78}"/>
              </a:ext>
            </a:extLst>
          </p:cNvPr>
          <p:cNvSpPr/>
          <p:nvPr/>
        </p:nvSpPr>
        <p:spPr>
          <a:xfrm>
            <a:off x="7668566" y="5750519"/>
            <a:ext cx="3663503" cy="766128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DBB7F5-9E93-01B0-932D-DA773A6DB4CE}"/>
              </a:ext>
            </a:extLst>
          </p:cNvPr>
          <p:cNvSpPr txBox="1"/>
          <p:nvPr/>
        </p:nvSpPr>
        <p:spPr>
          <a:xfrm>
            <a:off x="7668565" y="5871973"/>
            <a:ext cx="366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Future Trends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416929"/>
            <a:ext cx="884408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</a:rPr>
              <a:t>Introduction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656127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658283" y="2692962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60018" y="273519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400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Importance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860018" y="3245624"/>
            <a:ext cx="2910483" cy="1200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GB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various applications:</a:t>
            </a:r>
          </a:p>
          <a:p>
            <a:pPr marL="0" indent="0">
              <a:buNone/>
            </a:pPr>
            <a:r>
              <a:rPr lang="en-GB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Human-computer interaction</a:t>
            </a:r>
          </a:p>
          <a:p>
            <a:pPr marL="0" indent="0">
              <a:buNone/>
            </a:pPr>
            <a:r>
              <a:rPr lang="en-GB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Mental health monitoring</a:t>
            </a:r>
          </a:p>
          <a:p>
            <a:pPr marL="0" indent="0">
              <a:buNone/>
            </a:pPr>
            <a:r>
              <a:rPr lang="en-GB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Market research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278572" y="2727184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52252" y="2785440"/>
            <a:ext cx="29104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Facial Recognition Process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2253" y="3245624"/>
            <a:ext cx="2910483" cy="130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GB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Analyze facial emotions like happiness, sadness, anger, or surprise.</a:t>
            </a:r>
            <a:endParaRPr lang="en-US" sz="17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151261-DBD5-483E-8B61-D2C9A20D631D}"/>
              </a:ext>
            </a:extLst>
          </p:cNvPr>
          <p:cNvSpPr txBox="1"/>
          <p:nvPr/>
        </p:nvSpPr>
        <p:spPr>
          <a:xfrm>
            <a:off x="2190541" y="3245623"/>
            <a:ext cx="30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ea typeface="Eudoxus Sans"/>
                <a:cs typeface="Times New Roman" panose="02020603050405020304" pitchFamily="18" charset="0"/>
              </a:rPr>
              <a:t>Develop a model for facial emotion recognition using computer vision and machine learning techniques</a:t>
            </a:r>
            <a:endParaRPr lang="en-IN" dirty="0">
              <a:latin typeface="Times New Roman" panose="02020603050405020304" pitchFamily="18" charset="0"/>
              <a:ea typeface="Eudoxus Sans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019820-1AC4-7972-1442-B30B8B1323E6}"/>
              </a:ext>
            </a:extLst>
          </p:cNvPr>
          <p:cNvSpPr txBox="1"/>
          <p:nvPr/>
        </p:nvSpPr>
        <p:spPr>
          <a:xfrm>
            <a:off x="2048880" y="2692962"/>
            <a:ext cx="3359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Project Aim</a:t>
            </a:r>
          </a:p>
        </p:txBody>
      </p:sp>
      <p:sp>
        <p:nvSpPr>
          <p:cNvPr id="16" name="Shape 3">
            <a:extLst>
              <a:ext uri="{FF2B5EF4-FFF2-40B4-BE49-F238E27FC236}">
                <a16:creationId xmlns:a16="http://schemas.microsoft.com/office/drawing/2014/main" id="{CB570790-65C5-83CB-9DDB-C9A0C2DEABA5}"/>
              </a:ext>
            </a:extLst>
          </p:cNvPr>
          <p:cNvSpPr/>
          <p:nvPr/>
        </p:nvSpPr>
        <p:spPr>
          <a:xfrm>
            <a:off x="2037993" y="5328485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6CFA03-C4BC-445D-A175-CF862E93F838}"/>
              </a:ext>
            </a:extLst>
          </p:cNvPr>
          <p:cNvSpPr txBox="1"/>
          <p:nvPr/>
        </p:nvSpPr>
        <p:spPr>
          <a:xfrm>
            <a:off x="2048880" y="5385923"/>
            <a:ext cx="3359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Benefits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F25A44-A7AC-BC4D-D186-0C0C6BF5CCDD}"/>
              </a:ext>
            </a:extLst>
          </p:cNvPr>
          <p:cNvSpPr txBox="1"/>
          <p:nvPr/>
        </p:nvSpPr>
        <p:spPr>
          <a:xfrm>
            <a:off x="2184573" y="5879412"/>
            <a:ext cx="3076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ea typeface="Eudoxus Sans"/>
                <a:cs typeface="Times New Roman" panose="02020603050405020304" pitchFamily="18" charset="0"/>
              </a:rPr>
              <a:t>Enhance communication and understanding between humans and machines.</a:t>
            </a:r>
            <a:endParaRPr lang="en-IN" dirty="0">
              <a:latin typeface="Times New Roman" panose="02020603050405020304" pitchFamily="18" charset="0"/>
              <a:ea typeface="Eudoxus Sans"/>
              <a:cs typeface="Times New Roman" panose="02020603050405020304" pitchFamily="18" charset="0"/>
            </a:endParaRPr>
          </a:p>
        </p:txBody>
      </p:sp>
      <p:sp>
        <p:nvSpPr>
          <p:cNvPr id="21" name="Shape 3">
            <a:extLst>
              <a:ext uri="{FF2B5EF4-FFF2-40B4-BE49-F238E27FC236}">
                <a16:creationId xmlns:a16="http://schemas.microsoft.com/office/drawing/2014/main" id="{B1811DBE-E785-F174-530C-20CA3A92304C}"/>
              </a:ext>
            </a:extLst>
          </p:cNvPr>
          <p:cNvSpPr/>
          <p:nvPr/>
        </p:nvSpPr>
        <p:spPr>
          <a:xfrm>
            <a:off x="5658283" y="5337975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BD504A-B555-5398-53B3-94EB0E484C87}"/>
              </a:ext>
            </a:extLst>
          </p:cNvPr>
          <p:cNvSpPr txBox="1"/>
          <p:nvPr/>
        </p:nvSpPr>
        <p:spPr>
          <a:xfrm>
            <a:off x="5635611" y="5349705"/>
            <a:ext cx="3359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Model Training: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7699C-3E70-014E-BA93-A066E72C818F}"/>
              </a:ext>
            </a:extLst>
          </p:cNvPr>
          <p:cNvSpPr txBox="1"/>
          <p:nvPr/>
        </p:nvSpPr>
        <p:spPr>
          <a:xfrm>
            <a:off x="5787851" y="5858188"/>
            <a:ext cx="31149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Times New Roman" panose="02020603050405020304" pitchFamily="18" charset="0"/>
                <a:ea typeface="Eudoxus Sans"/>
                <a:cs typeface="Times New Roman" panose="02020603050405020304" pitchFamily="18" charset="0"/>
              </a:rPr>
              <a:t>Train a deep learning model, likely a convolutional neural network (CNN),to Recognize and classify emotions accurately</a:t>
            </a:r>
            <a:endParaRPr lang="en-IN" dirty="0">
              <a:latin typeface="Times New Roman" panose="02020603050405020304" pitchFamily="18" charset="0"/>
              <a:ea typeface="Eudoxus Sans"/>
              <a:cs typeface="Times New Roman" panose="02020603050405020304" pitchFamily="18" charset="0"/>
            </a:endParaRPr>
          </a:p>
        </p:txBody>
      </p:sp>
      <p:sp>
        <p:nvSpPr>
          <p:cNvPr id="25" name="Shape 3">
            <a:extLst>
              <a:ext uri="{FF2B5EF4-FFF2-40B4-BE49-F238E27FC236}">
                <a16:creationId xmlns:a16="http://schemas.microsoft.com/office/drawing/2014/main" id="{12DEB5C7-59DD-3B02-4526-0C77DA303BD4}"/>
              </a:ext>
            </a:extLst>
          </p:cNvPr>
          <p:cNvSpPr/>
          <p:nvPr/>
        </p:nvSpPr>
        <p:spPr>
          <a:xfrm>
            <a:off x="9278572" y="5328485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00E556-2B90-6577-CB7A-E9793FEDAD61}"/>
              </a:ext>
            </a:extLst>
          </p:cNvPr>
          <p:cNvSpPr txBox="1"/>
          <p:nvPr/>
        </p:nvSpPr>
        <p:spPr>
          <a:xfrm>
            <a:off x="9284015" y="5376433"/>
            <a:ext cx="3359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Deployment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042BD6-65A3-0D2F-1BDD-8C77C8520033}"/>
              </a:ext>
            </a:extLst>
          </p:cNvPr>
          <p:cNvSpPr txBox="1"/>
          <p:nvPr/>
        </p:nvSpPr>
        <p:spPr>
          <a:xfrm>
            <a:off x="9452252" y="5879412"/>
            <a:ext cx="2993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Times New Roman" panose="02020603050405020304" pitchFamily="18" charset="0"/>
                <a:ea typeface="Eudoxus Sans"/>
                <a:cs typeface="Times New Roman" panose="02020603050405020304" pitchFamily="18" charset="0"/>
              </a:rPr>
              <a:t>Enable real-time emotion detection from images or video streams</a:t>
            </a:r>
            <a:endParaRPr lang="en-IN" dirty="0">
              <a:latin typeface="Times New Roman" panose="02020603050405020304" pitchFamily="18" charset="0"/>
              <a:ea typeface="Eudoxus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086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542342"/>
            <a:ext cx="884408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Gathering and Augmentation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681055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38405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Dataset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4280599"/>
            <a:ext cx="2910483" cy="11768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Publicly available facial emotion recognition dataset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3681055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60018" y="38505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Image Download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60018" y="4280599"/>
            <a:ext cx="2910483" cy="1176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Dataset accessible through Kaggle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3681055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52253" y="38304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Augmentation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2253" y="4197745"/>
            <a:ext cx="2910483" cy="14895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Expanded dataset through techniques like rotation, Rescaling, zoom, flip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704829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5721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Model Building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821906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CNN Layers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391263"/>
            <a:ext cx="22320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Convolutional layers to extract visual features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819650" y="3821906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Max Pooling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4819650" y="4391263"/>
            <a:ext cx="22320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Downsampling to reduce spatial dimensions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1307" y="3821906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Flatten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01307" y="4391263"/>
            <a:ext cx="22320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Convert 2D feature maps to 1D vector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382964" y="3821906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Dropout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0382964" y="4391263"/>
            <a:ext cx="22320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Reduce overfitting by randomly dropping neurons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74011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Training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49413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225278" y="4983004"/>
            <a:ext cx="12537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760107" y="5017651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Leveraged Variants of Model Layers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60107" y="5845254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Tried different combinations of CNN, pooling, and dropout layers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49413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88104" y="4983004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52342" y="5017651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Optimized Hyperparameters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52342" y="5845254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Tuned learning rate, batch size, and other training parameters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222462" y="49413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377601" y="4983004"/>
            <a:ext cx="18966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9944576" y="5017651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Achieved 40% Validation Accuracy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9944576" y="5845254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best model performed exceptionally well on the validation set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2455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Testing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model was tested with sample images, detecting 7 types of emotions: Angry, Sad, Neutral, Disgust, Surprise, Fear, and Happy.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53229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</a:rPr>
              <a:t>Proposed Method</a:t>
            </a:r>
            <a:endParaRPr lang="en-US" sz="4374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D921C-D1CD-A936-AC33-B9E7EF5EA7A8}"/>
              </a:ext>
            </a:extLst>
          </p:cNvPr>
          <p:cNvSpPr txBox="1"/>
          <p:nvPr/>
        </p:nvSpPr>
        <p:spPr>
          <a:xfrm>
            <a:off x="1472083" y="1467065"/>
            <a:ext cx="1168623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Face Emotion Recognition</a:t>
            </a:r>
          </a:p>
          <a:p>
            <a:endParaRPr lang="en-GB" dirty="0"/>
          </a:p>
          <a:p>
            <a:r>
              <a:rPr lang="en-GB" dirty="0"/>
              <a:t>Humans are used to non verbal communication. The emotions expressed increases the clarity of any thoughts and ideas. It </a:t>
            </a:r>
            <a:r>
              <a:rPr lang="en-GB" dirty="0" err="1"/>
              <a:t>becoms</a:t>
            </a:r>
            <a:r>
              <a:rPr lang="en-GB" dirty="0"/>
              <a:t> quite interesting when a computer can capture this complex feature of humans, </a:t>
            </a:r>
            <a:r>
              <a:rPr lang="en-GB" dirty="0" err="1"/>
              <a:t>ie</a:t>
            </a:r>
            <a:r>
              <a:rPr lang="en-GB" dirty="0"/>
              <a:t> emotions. This topic talks about building a model which can detect an emotion from an image. There key points to be followed are:</a:t>
            </a:r>
          </a:p>
          <a:p>
            <a:endParaRPr lang="en-GB" dirty="0"/>
          </a:p>
          <a:p>
            <a:r>
              <a:rPr lang="en-GB" b="1" dirty="0">
                <a:solidFill>
                  <a:srgbClr val="0070C0"/>
                </a:solidFill>
              </a:rPr>
              <a:t>Data gathering and augmentation</a:t>
            </a:r>
          </a:p>
          <a:p>
            <a:endParaRPr lang="en-GB" dirty="0"/>
          </a:p>
          <a:p>
            <a:r>
              <a:rPr lang="en-GB" dirty="0"/>
              <a:t>The dataset is taken from Kaggle. It can be downloaded through the link "https://www.kaggle.com/datasets/jonathanoheix/face-expression-recognition-dataset".</a:t>
            </a:r>
          </a:p>
          <a:p>
            <a:endParaRPr lang="en-GB" dirty="0"/>
          </a:p>
          <a:p>
            <a:r>
              <a:rPr lang="en-GB" b="1" dirty="0">
                <a:solidFill>
                  <a:srgbClr val="0070C0"/>
                </a:solidFill>
              </a:rPr>
              <a:t>Model building</a:t>
            </a:r>
          </a:p>
          <a:p>
            <a:endParaRPr lang="en-GB" dirty="0"/>
          </a:p>
          <a:p>
            <a:r>
              <a:rPr lang="en-GB" dirty="0"/>
              <a:t>The model architecture consists of CNN Layer, Max Pooling, Flatten and Dropout Layers.</a:t>
            </a:r>
          </a:p>
          <a:p>
            <a:endParaRPr lang="en-GB" dirty="0"/>
          </a:p>
          <a:p>
            <a:r>
              <a:rPr lang="en-GB" b="1" dirty="0">
                <a:solidFill>
                  <a:srgbClr val="0070C0"/>
                </a:solidFill>
              </a:rPr>
              <a:t>Training</a:t>
            </a:r>
          </a:p>
          <a:p>
            <a:endParaRPr lang="en-GB" dirty="0"/>
          </a:p>
          <a:p>
            <a:r>
              <a:rPr lang="en-GB" dirty="0"/>
              <a:t>The model was trained by using variants of above layers mentioned in model building and by varying hyperparameters. The best model was able to achieve 40% of accuracy.</a:t>
            </a:r>
          </a:p>
          <a:p>
            <a:endParaRPr lang="en-GB" dirty="0"/>
          </a:p>
          <a:p>
            <a:r>
              <a:rPr lang="en-GB" b="1" dirty="0">
                <a:solidFill>
                  <a:srgbClr val="0070C0"/>
                </a:solidFill>
              </a:rPr>
              <a:t>Testing</a:t>
            </a:r>
          </a:p>
          <a:p>
            <a:r>
              <a:rPr lang="en-GB" dirty="0"/>
              <a:t>The model was tested with sample images. It can be seen below:</a:t>
            </a:r>
          </a:p>
          <a:p>
            <a:r>
              <a:rPr lang="en-GB" dirty="0"/>
              <a:t>The model will be able to detect 7 types of emotions:-</a:t>
            </a:r>
          </a:p>
          <a:p>
            <a:r>
              <a:rPr lang="en-GB" dirty="0"/>
              <a:t>Angry , Sad , Neutral , Disgust , Surprise , Fear , and Happy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147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E863DC-AA5F-D5EB-387F-BF732B6D6F65}"/>
              </a:ext>
            </a:extLst>
          </p:cNvPr>
          <p:cNvSpPr/>
          <p:nvPr/>
        </p:nvSpPr>
        <p:spPr>
          <a:xfrm>
            <a:off x="-206460" y="-13370"/>
            <a:ext cx="14836860" cy="84257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973D16-2BBD-5C8C-81AA-1809C57A97FB}"/>
              </a:ext>
            </a:extLst>
          </p:cNvPr>
          <p:cNvSpPr/>
          <p:nvPr/>
        </p:nvSpPr>
        <p:spPr>
          <a:xfrm>
            <a:off x="-60799" y="850073"/>
            <a:ext cx="14571508" cy="74720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AB07BF-B0FF-21C0-3832-F22137DD7248}"/>
              </a:ext>
            </a:extLst>
          </p:cNvPr>
          <p:cNvSpPr/>
          <p:nvPr/>
        </p:nvSpPr>
        <p:spPr>
          <a:xfrm>
            <a:off x="767795" y="1035406"/>
            <a:ext cx="3252708" cy="351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 GATHERING</a:t>
            </a:r>
            <a:endParaRPr lang="en-IN" sz="21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F4388C-F907-EEED-0A2A-45A42DEC18F7}"/>
              </a:ext>
            </a:extLst>
          </p:cNvPr>
          <p:cNvSpPr/>
          <p:nvPr/>
        </p:nvSpPr>
        <p:spPr>
          <a:xfrm>
            <a:off x="210926" y="3796122"/>
            <a:ext cx="2183224" cy="351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IMAGE</a:t>
            </a:r>
            <a:endParaRPr lang="en-IN" sz="216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88610E-92AC-1FED-4B92-AA48784FA689}"/>
              </a:ext>
            </a:extLst>
          </p:cNvPr>
          <p:cNvSpPr/>
          <p:nvPr/>
        </p:nvSpPr>
        <p:spPr>
          <a:xfrm>
            <a:off x="9946952" y="1008212"/>
            <a:ext cx="4020503" cy="351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BUILDING THE CNN MODEL</a:t>
            </a:r>
            <a:endParaRPr lang="en-IN" sz="216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F211C0-0843-EBC1-D4D9-BB357FE08EAF}"/>
              </a:ext>
            </a:extLst>
          </p:cNvPr>
          <p:cNvSpPr/>
          <p:nvPr/>
        </p:nvSpPr>
        <p:spPr>
          <a:xfrm>
            <a:off x="2790252" y="3807294"/>
            <a:ext cx="2183224" cy="351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VIDEOS</a:t>
            </a:r>
            <a:endParaRPr lang="en-IN" sz="216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6D4516-DDF6-8C3A-2E5F-860DDF22D48D}"/>
              </a:ext>
            </a:extLst>
          </p:cNvPr>
          <p:cNvSpPr/>
          <p:nvPr/>
        </p:nvSpPr>
        <p:spPr>
          <a:xfrm>
            <a:off x="7057832" y="2965170"/>
            <a:ext cx="4020503" cy="351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TESTING THE MODEL</a:t>
            </a:r>
            <a:endParaRPr lang="en-IN" sz="216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1B6EC1-379A-9A1F-5493-6FFD6EDE376A}"/>
              </a:ext>
            </a:extLst>
          </p:cNvPr>
          <p:cNvSpPr/>
          <p:nvPr/>
        </p:nvSpPr>
        <p:spPr>
          <a:xfrm>
            <a:off x="9967651" y="1755860"/>
            <a:ext cx="4020503" cy="351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THE MODEL</a:t>
            </a:r>
            <a:endParaRPr lang="en-IN" sz="216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C51D9C-3E71-43B4-563E-90C563590421}"/>
              </a:ext>
            </a:extLst>
          </p:cNvPr>
          <p:cNvSpPr/>
          <p:nvPr/>
        </p:nvSpPr>
        <p:spPr>
          <a:xfrm>
            <a:off x="4973476" y="1023400"/>
            <a:ext cx="4020503" cy="351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AUGMENTATION</a:t>
            </a:r>
            <a:endParaRPr lang="en-IN" sz="216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CC6D9C-D70C-E75C-B968-5B472D88F469}"/>
              </a:ext>
            </a:extLst>
          </p:cNvPr>
          <p:cNvSpPr/>
          <p:nvPr/>
        </p:nvSpPr>
        <p:spPr>
          <a:xfrm>
            <a:off x="7033322" y="3804325"/>
            <a:ext cx="4020500" cy="5778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 RESULT USING WEB CAM</a:t>
            </a:r>
            <a:endParaRPr lang="en-IN" sz="216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D368A2-3052-EEC7-E267-F3CB34C02F34}"/>
              </a:ext>
            </a:extLst>
          </p:cNvPr>
          <p:cNvSpPr/>
          <p:nvPr/>
        </p:nvSpPr>
        <p:spPr>
          <a:xfrm>
            <a:off x="139484" y="62075"/>
            <a:ext cx="14190248" cy="6453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BDE3CCA-E0BE-063A-7255-4D1F1E93056F}"/>
              </a:ext>
            </a:extLst>
          </p:cNvPr>
          <p:cNvSpPr/>
          <p:nvPr/>
        </p:nvSpPr>
        <p:spPr>
          <a:xfrm>
            <a:off x="4020503" y="1150429"/>
            <a:ext cx="952973" cy="10327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66618185-4E4D-ACBA-3006-671491DB49C7}"/>
              </a:ext>
            </a:extLst>
          </p:cNvPr>
          <p:cNvSpPr/>
          <p:nvPr/>
        </p:nvSpPr>
        <p:spPr>
          <a:xfrm>
            <a:off x="11824075" y="1370595"/>
            <a:ext cx="73342" cy="36128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7A4013-89C5-91EF-BA97-AC96F7DC10A0}"/>
              </a:ext>
            </a:extLst>
          </p:cNvPr>
          <p:cNvSpPr/>
          <p:nvPr/>
        </p:nvSpPr>
        <p:spPr>
          <a:xfrm>
            <a:off x="3294697" y="1820387"/>
            <a:ext cx="4020503" cy="351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 TRAINED MODEL</a:t>
            </a:r>
            <a:endParaRPr lang="en-IN" sz="2160" dirty="0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98CB1B3D-9BEB-8230-891D-464CBDE6931D}"/>
              </a:ext>
            </a:extLst>
          </p:cNvPr>
          <p:cNvSpPr/>
          <p:nvPr/>
        </p:nvSpPr>
        <p:spPr>
          <a:xfrm rot="5400000" flipH="1">
            <a:off x="8579435" y="638995"/>
            <a:ext cx="103279" cy="263175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A717B6D7-EED9-ACCF-9A1D-F3CBB7175419}"/>
              </a:ext>
            </a:extLst>
          </p:cNvPr>
          <p:cNvSpPr/>
          <p:nvPr/>
        </p:nvSpPr>
        <p:spPr>
          <a:xfrm>
            <a:off x="5242126" y="2207276"/>
            <a:ext cx="125641" cy="43523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89E30C-EC77-F6DE-EFB5-6E7FB24F687D}"/>
              </a:ext>
            </a:extLst>
          </p:cNvPr>
          <p:cNvSpPr/>
          <p:nvPr/>
        </p:nvSpPr>
        <p:spPr>
          <a:xfrm>
            <a:off x="458066" y="2970896"/>
            <a:ext cx="4020503" cy="351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TAKE INPUT FROM USER</a:t>
            </a:r>
            <a:endParaRPr lang="en-IN" sz="2160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B5A9E54-85D1-7930-04DB-63112939827E}"/>
              </a:ext>
            </a:extLst>
          </p:cNvPr>
          <p:cNvSpPr/>
          <p:nvPr/>
        </p:nvSpPr>
        <p:spPr>
          <a:xfrm rot="10800000">
            <a:off x="3383133" y="2601200"/>
            <a:ext cx="4132777" cy="5486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14C435C3-B533-4A09-B37D-D7B5A4735002}"/>
              </a:ext>
            </a:extLst>
          </p:cNvPr>
          <p:cNvSpPr/>
          <p:nvPr/>
        </p:nvSpPr>
        <p:spPr>
          <a:xfrm>
            <a:off x="3211658" y="3337112"/>
            <a:ext cx="54863" cy="43523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952ACB9F-A90F-9615-BE23-AAB33EA089B6}"/>
              </a:ext>
            </a:extLst>
          </p:cNvPr>
          <p:cNvSpPr/>
          <p:nvPr/>
        </p:nvSpPr>
        <p:spPr>
          <a:xfrm>
            <a:off x="957796" y="3333453"/>
            <a:ext cx="84734" cy="43523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8A183A5A-A5FE-652C-627E-0629356857E7}"/>
              </a:ext>
            </a:extLst>
          </p:cNvPr>
          <p:cNvSpPr/>
          <p:nvPr/>
        </p:nvSpPr>
        <p:spPr>
          <a:xfrm>
            <a:off x="9428343" y="3360884"/>
            <a:ext cx="125641" cy="43523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9DF251A-7F68-66F9-1A3D-BBC691A43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03" y="5328089"/>
            <a:ext cx="917939" cy="761694"/>
          </a:xfrm>
          <a:prstGeom prst="rect">
            <a:avLst/>
          </a:prstGeom>
        </p:spPr>
      </p:pic>
      <p:sp>
        <p:nvSpPr>
          <p:cNvPr id="42" name="Arrow: Down 41">
            <a:extLst>
              <a:ext uri="{FF2B5EF4-FFF2-40B4-BE49-F238E27FC236}">
                <a16:creationId xmlns:a16="http://schemas.microsoft.com/office/drawing/2014/main" id="{C5AFA4EF-AB72-9D81-3C48-FA5EAFCA0C34}"/>
              </a:ext>
            </a:extLst>
          </p:cNvPr>
          <p:cNvSpPr/>
          <p:nvPr/>
        </p:nvSpPr>
        <p:spPr>
          <a:xfrm>
            <a:off x="1000164" y="4144060"/>
            <a:ext cx="72572" cy="44203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F1B91E54-D700-B466-0745-823046364F26}"/>
              </a:ext>
            </a:extLst>
          </p:cNvPr>
          <p:cNvSpPr/>
          <p:nvPr/>
        </p:nvSpPr>
        <p:spPr>
          <a:xfrm>
            <a:off x="3774983" y="4175901"/>
            <a:ext cx="54863" cy="38587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EEB45AE-81A7-57B9-0444-D8A61B160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216" y="5292258"/>
            <a:ext cx="949808" cy="79752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D0B9535-B44B-B18F-82E3-57783824D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12" y="5284218"/>
            <a:ext cx="980972" cy="79752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AFAFF26-0C76-934F-B79F-4E0AD478A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73" y="5304971"/>
            <a:ext cx="1027844" cy="75601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69073E0-B3A6-CC06-EDA2-A55216D8D5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532" y="5257311"/>
            <a:ext cx="1041524" cy="79007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8FD3A25-C0FD-C2CB-2DCB-1C83CE5B2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20" y="5248442"/>
            <a:ext cx="1259628" cy="86611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8C86233-AC34-1F5B-70D4-3824AFB108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141" y="5238123"/>
            <a:ext cx="1162601" cy="842039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51FBFC4-7B93-6A04-952B-35268DE06E50}"/>
              </a:ext>
            </a:extLst>
          </p:cNvPr>
          <p:cNvCxnSpPr>
            <a:cxnSpLocks/>
          </p:cNvCxnSpPr>
          <p:nvPr/>
        </p:nvCxnSpPr>
        <p:spPr>
          <a:xfrm flipV="1">
            <a:off x="628429" y="4840856"/>
            <a:ext cx="7738296" cy="252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Arrow: Down 90">
            <a:extLst>
              <a:ext uri="{FF2B5EF4-FFF2-40B4-BE49-F238E27FC236}">
                <a16:creationId xmlns:a16="http://schemas.microsoft.com/office/drawing/2014/main" id="{ED95745D-2D15-B6B0-A99F-989FDB4C1C69}"/>
              </a:ext>
            </a:extLst>
          </p:cNvPr>
          <p:cNvSpPr/>
          <p:nvPr/>
        </p:nvSpPr>
        <p:spPr>
          <a:xfrm>
            <a:off x="628430" y="4894019"/>
            <a:ext cx="54863" cy="35442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110F5982-76D2-6D34-E49C-798C7F103C65}"/>
              </a:ext>
            </a:extLst>
          </p:cNvPr>
          <p:cNvSpPr/>
          <p:nvPr/>
        </p:nvSpPr>
        <p:spPr>
          <a:xfrm>
            <a:off x="2046071" y="4906386"/>
            <a:ext cx="54863" cy="38587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42A2EEF0-1BD7-7FED-12DD-93AC3540F3BA}"/>
              </a:ext>
            </a:extLst>
          </p:cNvPr>
          <p:cNvSpPr/>
          <p:nvPr/>
        </p:nvSpPr>
        <p:spPr>
          <a:xfrm>
            <a:off x="3328270" y="4903452"/>
            <a:ext cx="54863" cy="35148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3A5BB410-7379-5E0A-EFE6-AA5059FB24D6}"/>
              </a:ext>
            </a:extLst>
          </p:cNvPr>
          <p:cNvSpPr/>
          <p:nvPr/>
        </p:nvSpPr>
        <p:spPr>
          <a:xfrm>
            <a:off x="8307391" y="4852250"/>
            <a:ext cx="54863" cy="38587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05" name="Arrow: Down 104">
            <a:extLst>
              <a:ext uri="{FF2B5EF4-FFF2-40B4-BE49-F238E27FC236}">
                <a16:creationId xmlns:a16="http://schemas.microsoft.com/office/drawing/2014/main" id="{25AD4B44-067C-5407-13B4-C8FC53FFA64C}"/>
              </a:ext>
            </a:extLst>
          </p:cNvPr>
          <p:cNvSpPr/>
          <p:nvPr/>
        </p:nvSpPr>
        <p:spPr>
          <a:xfrm>
            <a:off x="7013740" y="4838372"/>
            <a:ext cx="88182" cy="38587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BB0C8474-1BE9-BF82-01D4-C593B2212A2E}"/>
              </a:ext>
            </a:extLst>
          </p:cNvPr>
          <p:cNvSpPr/>
          <p:nvPr/>
        </p:nvSpPr>
        <p:spPr>
          <a:xfrm flipH="1">
            <a:off x="5587381" y="4898346"/>
            <a:ext cx="54863" cy="38587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51D48D05-00D8-21E1-E2A5-1FA1EE4CE4FC}"/>
              </a:ext>
            </a:extLst>
          </p:cNvPr>
          <p:cNvSpPr/>
          <p:nvPr/>
        </p:nvSpPr>
        <p:spPr>
          <a:xfrm>
            <a:off x="4489601" y="4886728"/>
            <a:ext cx="54863" cy="38587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09" name="Arrow: Down 108">
            <a:extLst>
              <a:ext uri="{FF2B5EF4-FFF2-40B4-BE49-F238E27FC236}">
                <a16:creationId xmlns:a16="http://schemas.microsoft.com/office/drawing/2014/main" id="{6B28C5E6-C1A8-0E8A-B5BE-AFCDBFBE3BDC}"/>
              </a:ext>
            </a:extLst>
          </p:cNvPr>
          <p:cNvSpPr/>
          <p:nvPr/>
        </p:nvSpPr>
        <p:spPr>
          <a:xfrm>
            <a:off x="9967651" y="4439334"/>
            <a:ext cx="54863" cy="38587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FA238B14-E3BB-CC8F-F36D-95C8DDD63F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390" y="4890033"/>
            <a:ext cx="1493472" cy="1215572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7FE550D-9563-3963-A09B-85A4040968C1}"/>
              </a:ext>
            </a:extLst>
          </p:cNvPr>
          <p:cNvCxnSpPr>
            <a:cxnSpLocks/>
            <a:stCxn id="42" idx="3"/>
            <a:endCxn id="58" idx="1"/>
          </p:cNvCxnSpPr>
          <p:nvPr/>
        </p:nvCxnSpPr>
        <p:spPr>
          <a:xfrm flipV="1">
            <a:off x="1072736" y="4534344"/>
            <a:ext cx="2702248" cy="154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Arrow: Down 117">
            <a:extLst>
              <a:ext uri="{FF2B5EF4-FFF2-40B4-BE49-F238E27FC236}">
                <a16:creationId xmlns:a16="http://schemas.microsoft.com/office/drawing/2014/main" id="{34419EC8-D153-51A3-55A9-02CCE11E1457}"/>
              </a:ext>
            </a:extLst>
          </p:cNvPr>
          <p:cNvSpPr/>
          <p:nvPr/>
        </p:nvSpPr>
        <p:spPr>
          <a:xfrm>
            <a:off x="2087760" y="4524500"/>
            <a:ext cx="72572" cy="3007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7BD2E57A-364F-7CD2-074C-AE2A7653A09B}"/>
              </a:ext>
            </a:extLst>
          </p:cNvPr>
          <p:cNvSpPr/>
          <p:nvPr/>
        </p:nvSpPr>
        <p:spPr>
          <a:xfrm>
            <a:off x="9014677" y="1159502"/>
            <a:ext cx="952973" cy="10327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20" name="Arrow: Down 119">
            <a:extLst>
              <a:ext uri="{FF2B5EF4-FFF2-40B4-BE49-F238E27FC236}">
                <a16:creationId xmlns:a16="http://schemas.microsoft.com/office/drawing/2014/main" id="{82FFDBBD-0069-5B62-CADB-7CE8224D5F1C}"/>
              </a:ext>
            </a:extLst>
          </p:cNvPr>
          <p:cNvSpPr/>
          <p:nvPr/>
        </p:nvSpPr>
        <p:spPr>
          <a:xfrm>
            <a:off x="3291463" y="2602923"/>
            <a:ext cx="91670" cy="34336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21" name="Arrow: Down 120">
            <a:extLst>
              <a:ext uri="{FF2B5EF4-FFF2-40B4-BE49-F238E27FC236}">
                <a16:creationId xmlns:a16="http://schemas.microsoft.com/office/drawing/2014/main" id="{F77A574D-B748-80C7-71E6-D8D69F5FC1E4}"/>
              </a:ext>
            </a:extLst>
          </p:cNvPr>
          <p:cNvSpPr/>
          <p:nvPr/>
        </p:nvSpPr>
        <p:spPr>
          <a:xfrm>
            <a:off x="7509697" y="2584669"/>
            <a:ext cx="125641" cy="35947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4EA04E3-F3E7-3C74-F9D7-213F0C3D5EA5}"/>
              </a:ext>
            </a:extLst>
          </p:cNvPr>
          <p:cNvCxnSpPr>
            <a:cxnSpLocks/>
          </p:cNvCxnSpPr>
          <p:nvPr/>
        </p:nvCxnSpPr>
        <p:spPr>
          <a:xfrm flipV="1">
            <a:off x="987178" y="6471346"/>
            <a:ext cx="9325394" cy="254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690A682A-5EFA-78CC-C7E2-BF47CB3F16A8}"/>
              </a:ext>
            </a:extLst>
          </p:cNvPr>
          <p:cNvSpPr/>
          <p:nvPr/>
        </p:nvSpPr>
        <p:spPr>
          <a:xfrm>
            <a:off x="987178" y="6116923"/>
            <a:ext cx="54863" cy="35442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51" name="Arrow: Down 150">
            <a:extLst>
              <a:ext uri="{FF2B5EF4-FFF2-40B4-BE49-F238E27FC236}">
                <a16:creationId xmlns:a16="http://schemas.microsoft.com/office/drawing/2014/main" id="{7A07029E-E74A-0C94-5B75-4D65A9033AB1}"/>
              </a:ext>
            </a:extLst>
          </p:cNvPr>
          <p:cNvSpPr/>
          <p:nvPr/>
        </p:nvSpPr>
        <p:spPr>
          <a:xfrm>
            <a:off x="2046071" y="6090079"/>
            <a:ext cx="54863" cy="35442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F1ADF145-9534-1F8F-DFC7-AE57C67206EC}"/>
              </a:ext>
            </a:extLst>
          </p:cNvPr>
          <p:cNvSpPr/>
          <p:nvPr/>
        </p:nvSpPr>
        <p:spPr>
          <a:xfrm>
            <a:off x="3290917" y="6114555"/>
            <a:ext cx="54863" cy="35442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7AD75925-6214-1171-9D70-618E860F30D1}"/>
              </a:ext>
            </a:extLst>
          </p:cNvPr>
          <p:cNvSpPr/>
          <p:nvPr/>
        </p:nvSpPr>
        <p:spPr>
          <a:xfrm>
            <a:off x="4612495" y="6111612"/>
            <a:ext cx="54863" cy="35442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F1A8973A-902B-A0C1-B841-DB77A4FDE7B1}"/>
              </a:ext>
            </a:extLst>
          </p:cNvPr>
          <p:cNvSpPr/>
          <p:nvPr/>
        </p:nvSpPr>
        <p:spPr>
          <a:xfrm>
            <a:off x="5850361" y="6060989"/>
            <a:ext cx="54863" cy="35442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6227D064-59C4-F423-8F22-F534405E2855}"/>
              </a:ext>
            </a:extLst>
          </p:cNvPr>
          <p:cNvSpPr/>
          <p:nvPr/>
        </p:nvSpPr>
        <p:spPr>
          <a:xfrm>
            <a:off x="7234607" y="6116923"/>
            <a:ext cx="54863" cy="35442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BF710BA6-4677-C9E9-C3AC-715CBA814A2E}"/>
              </a:ext>
            </a:extLst>
          </p:cNvPr>
          <p:cNvSpPr/>
          <p:nvPr/>
        </p:nvSpPr>
        <p:spPr>
          <a:xfrm>
            <a:off x="8521425" y="6111612"/>
            <a:ext cx="54863" cy="35442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8CEEAC2B-4701-BE90-4097-166EC09A943B}"/>
              </a:ext>
            </a:extLst>
          </p:cNvPr>
          <p:cNvSpPr/>
          <p:nvPr/>
        </p:nvSpPr>
        <p:spPr>
          <a:xfrm>
            <a:off x="10258123" y="6100921"/>
            <a:ext cx="54863" cy="35442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4E67965B-901D-28A7-3B64-F240720980AC}"/>
              </a:ext>
            </a:extLst>
          </p:cNvPr>
          <p:cNvSpPr/>
          <p:nvPr/>
        </p:nvSpPr>
        <p:spPr>
          <a:xfrm>
            <a:off x="5559949" y="6484067"/>
            <a:ext cx="54863" cy="65347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57F310F-AFE7-7957-C79F-CF4488E4B5F5}"/>
              </a:ext>
            </a:extLst>
          </p:cNvPr>
          <p:cNvSpPr/>
          <p:nvPr/>
        </p:nvSpPr>
        <p:spPr>
          <a:xfrm>
            <a:off x="4606293" y="7155529"/>
            <a:ext cx="2708906" cy="6638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</a:p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EMOTION DETECTED</a:t>
            </a:r>
            <a:endParaRPr lang="en-IN" sz="216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B8D4C0EC-4FD4-B507-541B-9A87EF26363B}"/>
              </a:ext>
            </a:extLst>
          </p:cNvPr>
          <p:cNvSpPr/>
          <p:nvPr/>
        </p:nvSpPr>
        <p:spPr>
          <a:xfrm>
            <a:off x="4112579" y="104299"/>
            <a:ext cx="5802322" cy="538251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E37ACD-CA28-A857-935C-DA8340F95765}"/>
              </a:ext>
            </a:extLst>
          </p:cNvPr>
          <p:cNvSpPr txBox="1"/>
          <p:nvPr/>
        </p:nvSpPr>
        <p:spPr>
          <a:xfrm>
            <a:off x="4112579" y="187504"/>
            <a:ext cx="583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EMOTION RECOGNITION BLOCK DIAGRAM</a:t>
            </a:r>
          </a:p>
        </p:txBody>
      </p:sp>
    </p:spTree>
    <p:extLst>
      <p:ext uri="{BB962C8B-B14F-4D97-AF65-F5344CB8AC3E}">
        <p14:creationId xmlns:p14="http://schemas.microsoft.com/office/powerpoint/2010/main" val="497575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2632</TotalTime>
  <Words>749</Words>
  <Application>Microsoft Office PowerPoint</Application>
  <PresentationFormat>Custom</PresentationFormat>
  <Paragraphs>158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Eudoxus Sans</vt:lpstr>
      <vt:lpstr>p22-mackinac-pro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kirti vardhan singh</cp:lastModifiedBy>
  <cp:revision>13</cp:revision>
  <dcterms:created xsi:type="dcterms:W3CDTF">2024-04-19T18:40:42Z</dcterms:created>
  <dcterms:modified xsi:type="dcterms:W3CDTF">2025-07-13T19:38:27Z</dcterms:modified>
</cp:coreProperties>
</file>